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embeddedFontLst>
    <p:embeddedFont>
      <p:font typeface="DM Sans" panose="020F0502020204030204" pitchFamily="2" charset="0"/>
      <p:regular r:id="rId9"/>
    </p:embeddedFont>
    <p:embeddedFont>
      <p:font typeface="Libre Baskerville" panose="020F0502020204030204" pitchFamily="2"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47139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37403"/>
            <a:ext cx="7556421" cy="362903"/>
          </a:xfrm>
          <a:prstGeom prst="rect">
            <a:avLst/>
          </a:prstGeom>
          <a:noFill/>
          <a:ln/>
        </p:spPr>
        <p:txBody>
          <a:bodyPr wrap="none" lIns="0" tIns="0" rIns="0" bIns="0" rtlCol="0" anchor="t"/>
          <a:lstStyle/>
          <a:p>
            <a:pPr marL="0" indent="0" algn="l">
              <a:lnSpc>
                <a:spcPts val="2850"/>
              </a:lnSpc>
              <a:buNone/>
            </a:pPr>
            <a:r>
              <a:rPr lang="en-US" sz="3200" b="1" dirty="0">
                <a:solidFill>
                  <a:srgbClr val="454240"/>
                </a:solidFill>
                <a:latin typeface="DM Sans" pitchFamily="34" charset="0"/>
                <a:ea typeface="DM Sans" pitchFamily="34" charset="-122"/>
                <a:cs typeface="DM Sans" pitchFamily="34" charset="-120"/>
              </a:rPr>
              <a:t>Smart Traffic Light Control System</a:t>
            </a:r>
            <a:endParaRPr lang="en-US" sz="3200" dirty="0"/>
          </a:p>
        </p:txBody>
      </p:sp>
      <p:sp>
        <p:nvSpPr>
          <p:cNvPr id="4" name="Text 1"/>
          <p:cNvSpPr/>
          <p:nvPr/>
        </p:nvSpPr>
        <p:spPr>
          <a:xfrm>
            <a:off x="793790" y="3655457"/>
            <a:ext cx="7556421" cy="1088708"/>
          </a:xfrm>
          <a:prstGeom prst="rect">
            <a:avLst/>
          </a:prstGeom>
          <a:noFill/>
          <a:ln/>
        </p:spPr>
        <p:txBody>
          <a:bodyPr wrap="square" lIns="0" tIns="0" rIns="0" bIns="0" rtlCol="0" anchor="t"/>
          <a:lstStyle/>
          <a:p>
            <a:pPr marL="0" indent="0" algn="l">
              <a:lnSpc>
                <a:spcPts val="2850"/>
              </a:lnSpc>
              <a:buNone/>
            </a:pPr>
            <a:r>
              <a:rPr lang="en-US" dirty="0">
                <a:solidFill>
                  <a:srgbClr val="454240"/>
                </a:solidFill>
                <a:latin typeface="DM Sans" pitchFamily="34" charset="0"/>
                <a:ea typeface="DM Sans" pitchFamily="34" charset="-122"/>
                <a:cs typeface="DM Sans" pitchFamily="34" charset="-120"/>
              </a:rPr>
              <a:t> Intelligent traffic management using ESP32 and IR sensors. Optimizing urban traffic flow for efficiency and sustainability. This presentation outlines the project details, technical architecture, and implementation.</a:t>
            </a:r>
            <a:endParaRPr lang="en-US" dirty="0"/>
          </a:p>
        </p:txBody>
      </p:sp>
      <p:sp>
        <p:nvSpPr>
          <p:cNvPr id="7" name="Text 4"/>
          <p:cNvSpPr/>
          <p:nvPr/>
        </p:nvSpPr>
        <p:spPr>
          <a:xfrm>
            <a:off x="1270040" y="4999315"/>
            <a:ext cx="1963460" cy="396835"/>
          </a:xfrm>
          <a:prstGeom prst="rect">
            <a:avLst/>
          </a:prstGeom>
          <a:noFill/>
          <a:ln/>
        </p:spPr>
        <p:txBody>
          <a:bodyPr wrap="none" lIns="0" tIns="0" rIns="0" bIns="0" rtlCol="0" anchor="t"/>
          <a:lstStyle/>
          <a:p>
            <a:pPr marL="0" indent="0" algn="l">
              <a:lnSpc>
                <a:spcPts val="3100"/>
              </a:lnSpc>
              <a:buNone/>
            </a:pPr>
            <a:endParaRPr lang="en-US" sz="22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17006"/>
          </a:xfrm>
          <a:prstGeom prst="rect">
            <a:avLst/>
          </a:prstGeom>
        </p:spPr>
      </p:pic>
      <p:sp>
        <p:nvSpPr>
          <p:cNvPr id="3" name="Text 0"/>
          <p:cNvSpPr/>
          <p:nvPr/>
        </p:nvSpPr>
        <p:spPr>
          <a:xfrm>
            <a:off x="760690" y="3316248"/>
            <a:ext cx="5434132" cy="679252"/>
          </a:xfrm>
          <a:prstGeom prst="rect">
            <a:avLst/>
          </a:prstGeom>
          <a:noFill/>
          <a:ln/>
        </p:spPr>
        <p:txBody>
          <a:bodyPr wrap="none" lIns="0" tIns="0" rIns="0" bIns="0" rtlCol="0" anchor="t"/>
          <a:lstStyle/>
          <a:p>
            <a:pPr marL="0" indent="0" algn="l">
              <a:lnSpc>
                <a:spcPts val="5300"/>
              </a:lnSpc>
              <a:buNone/>
            </a:pPr>
            <a:r>
              <a:rPr lang="en-US" sz="4250" dirty="0">
                <a:solidFill>
                  <a:srgbClr val="5C4E3D"/>
                </a:solidFill>
                <a:latin typeface="Libre Baskerville" pitchFamily="34" charset="0"/>
                <a:ea typeface="Libre Baskerville" pitchFamily="34" charset="-122"/>
                <a:cs typeface="Libre Baskerville" pitchFamily="34" charset="-120"/>
              </a:rPr>
              <a:t>Project Details</a:t>
            </a:r>
            <a:endParaRPr lang="en-US" sz="4250" dirty="0"/>
          </a:p>
        </p:txBody>
      </p:sp>
      <p:sp>
        <p:nvSpPr>
          <p:cNvPr id="4" name="Text 1"/>
          <p:cNvSpPr/>
          <p:nvPr/>
        </p:nvSpPr>
        <p:spPr>
          <a:xfrm>
            <a:off x="760690" y="4321493"/>
            <a:ext cx="13109019" cy="347782"/>
          </a:xfrm>
          <a:prstGeom prst="rect">
            <a:avLst/>
          </a:prstGeom>
          <a:noFill/>
          <a:ln/>
        </p:spPr>
        <p:txBody>
          <a:bodyPr wrap="none" lIns="0" tIns="0" rIns="0" bIns="0" rtlCol="0" anchor="t"/>
          <a:lstStyle/>
          <a:p>
            <a:pPr marL="0" indent="0" algn="l">
              <a:lnSpc>
                <a:spcPts val="2700"/>
              </a:lnSpc>
              <a:buNone/>
            </a:pPr>
            <a:r>
              <a:rPr lang="en-US" sz="1700" b="1" dirty="0">
                <a:solidFill>
                  <a:srgbClr val="454240"/>
                </a:solidFill>
                <a:latin typeface="DM Sans" pitchFamily="34" charset="0"/>
                <a:ea typeface="DM Sans" pitchFamily="34" charset="-122"/>
                <a:cs typeface="DM Sans" pitchFamily="34" charset="-120"/>
              </a:rPr>
              <a:t>Student:</a:t>
            </a:r>
            <a:r>
              <a:rPr lang="en-US" sz="1700" dirty="0">
                <a:solidFill>
                  <a:srgbClr val="454240"/>
                </a:solidFill>
                <a:latin typeface="DM Sans" pitchFamily="34" charset="0"/>
                <a:ea typeface="DM Sans" pitchFamily="34" charset="-122"/>
                <a:cs typeface="DM Sans" pitchFamily="34" charset="-120"/>
              </a:rPr>
              <a:t>   24CE055 URVAL KHENI</a:t>
            </a:r>
            <a:endParaRPr lang="en-US" sz="1700" dirty="0"/>
          </a:p>
        </p:txBody>
      </p:sp>
      <p:sp>
        <p:nvSpPr>
          <p:cNvPr id="5" name="Text 2"/>
          <p:cNvSpPr/>
          <p:nvPr/>
        </p:nvSpPr>
        <p:spPr>
          <a:xfrm>
            <a:off x="760690" y="4913709"/>
            <a:ext cx="13109019" cy="347782"/>
          </a:xfrm>
          <a:prstGeom prst="rect">
            <a:avLst/>
          </a:prstGeom>
          <a:noFill/>
          <a:ln/>
        </p:spPr>
        <p:txBody>
          <a:bodyPr wrap="none" lIns="0" tIns="0" rIns="0" bIns="0" rtlCol="0" anchor="t"/>
          <a:lstStyle/>
          <a:p>
            <a:pPr marL="0" indent="0" algn="l">
              <a:lnSpc>
                <a:spcPts val="2700"/>
              </a:lnSpc>
              <a:buNone/>
            </a:pPr>
            <a:r>
              <a:rPr lang="en-US" sz="1700" dirty="0">
                <a:solidFill>
                  <a:srgbClr val="454240"/>
                </a:solidFill>
                <a:latin typeface="DM Sans" pitchFamily="34" charset="0"/>
                <a:ea typeface="DM Sans" pitchFamily="34" charset="-122"/>
                <a:cs typeface="DM Sans" pitchFamily="34" charset="-120"/>
              </a:rPr>
              <a:t>                  24CE064 HEET MEHTA </a:t>
            </a:r>
            <a:endParaRPr lang="en-US" sz="1700" dirty="0"/>
          </a:p>
        </p:txBody>
      </p:sp>
      <p:sp>
        <p:nvSpPr>
          <p:cNvPr id="6" name="Text 3"/>
          <p:cNvSpPr/>
          <p:nvPr/>
        </p:nvSpPr>
        <p:spPr>
          <a:xfrm>
            <a:off x="760690" y="5505926"/>
            <a:ext cx="13109019" cy="347782"/>
          </a:xfrm>
          <a:prstGeom prst="rect">
            <a:avLst/>
          </a:prstGeom>
          <a:noFill/>
          <a:ln/>
        </p:spPr>
        <p:txBody>
          <a:bodyPr wrap="none" lIns="0" tIns="0" rIns="0" bIns="0" rtlCol="0" anchor="t"/>
          <a:lstStyle/>
          <a:p>
            <a:pPr marL="0" indent="0" algn="l">
              <a:lnSpc>
                <a:spcPts val="2700"/>
              </a:lnSpc>
              <a:buNone/>
            </a:pPr>
            <a:r>
              <a:rPr lang="en-US" sz="1700" dirty="0">
                <a:solidFill>
                  <a:srgbClr val="454240"/>
                </a:solidFill>
                <a:latin typeface="DM Sans" pitchFamily="34" charset="0"/>
                <a:ea typeface="DM Sans" pitchFamily="34" charset="-122"/>
                <a:cs typeface="DM Sans" pitchFamily="34" charset="-120"/>
              </a:rPr>
              <a:t>                  24CE065 OM MISTRY</a:t>
            </a:r>
            <a:endParaRPr lang="en-US" sz="1700" dirty="0"/>
          </a:p>
        </p:txBody>
      </p:sp>
      <p:sp>
        <p:nvSpPr>
          <p:cNvPr id="7" name="Text 4"/>
          <p:cNvSpPr/>
          <p:nvPr/>
        </p:nvSpPr>
        <p:spPr>
          <a:xfrm>
            <a:off x="760690" y="6098143"/>
            <a:ext cx="13109019" cy="347782"/>
          </a:xfrm>
          <a:prstGeom prst="rect">
            <a:avLst/>
          </a:prstGeom>
          <a:noFill/>
          <a:ln/>
        </p:spPr>
        <p:txBody>
          <a:bodyPr wrap="none" lIns="0" tIns="0" rIns="0" bIns="0" rtlCol="0" anchor="t"/>
          <a:lstStyle/>
          <a:p>
            <a:pPr marL="0" indent="0" algn="l">
              <a:lnSpc>
                <a:spcPts val="2700"/>
              </a:lnSpc>
              <a:buNone/>
            </a:pPr>
            <a:r>
              <a:rPr lang="en-US" sz="1700" b="1" dirty="0">
                <a:solidFill>
                  <a:srgbClr val="454240"/>
                </a:solidFill>
                <a:latin typeface="DM Sans" pitchFamily="34" charset="0"/>
                <a:ea typeface="DM Sans" pitchFamily="34" charset="-122"/>
                <a:cs typeface="DM Sans" pitchFamily="34" charset="-120"/>
              </a:rPr>
              <a:t>Department:</a:t>
            </a:r>
            <a:r>
              <a:rPr lang="en-US" sz="1700" dirty="0">
                <a:solidFill>
                  <a:srgbClr val="454240"/>
                </a:solidFill>
                <a:latin typeface="DM Sans" pitchFamily="34" charset="0"/>
                <a:ea typeface="DM Sans" pitchFamily="34" charset="-122"/>
                <a:cs typeface="DM Sans" pitchFamily="34" charset="-120"/>
              </a:rPr>
              <a:t> Computer Engineering </a:t>
            </a:r>
            <a:endParaRPr lang="en-US" sz="1700" dirty="0"/>
          </a:p>
        </p:txBody>
      </p:sp>
      <p:sp>
        <p:nvSpPr>
          <p:cNvPr id="8" name="Text 5"/>
          <p:cNvSpPr/>
          <p:nvPr/>
        </p:nvSpPr>
        <p:spPr>
          <a:xfrm>
            <a:off x="760690" y="6690360"/>
            <a:ext cx="13109019" cy="347782"/>
          </a:xfrm>
          <a:prstGeom prst="rect">
            <a:avLst/>
          </a:prstGeom>
          <a:noFill/>
          <a:ln/>
        </p:spPr>
        <p:txBody>
          <a:bodyPr wrap="none" lIns="0" tIns="0" rIns="0" bIns="0" rtlCol="0" anchor="t"/>
          <a:lstStyle/>
          <a:p>
            <a:pPr marL="0" indent="0" algn="l">
              <a:lnSpc>
                <a:spcPts val="2700"/>
              </a:lnSpc>
              <a:buNone/>
            </a:pPr>
            <a:r>
              <a:rPr lang="en-US" sz="1700" b="1" dirty="0">
                <a:solidFill>
                  <a:srgbClr val="454240"/>
                </a:solidFill>
                <a:latin typeface="DM Sans" pitchFamily="34" charset="0"/>
                <a:ea typeface="DM Sans" pitchFamily="34" charset="-122"/>
                <a:cs typeface="DM Sans" pitchFamily="34" charset="-120"/>
              </a:rPr>
              <a:t>Lab:</a:t>
            </a:r>
            <a:r>
              <a:rPr lang="en-US" sz="1700" dirty="0">
                <a:solidFill>
                  <a:srgbClr val="454240"/>
                </a:solidFill>
                <a:latin typeface="DM Sans" pitchFamily="34" charset="0"/>
                <a:ea typeface="DM Sans" pitchFamily="34" charset="-122"/>
                <a:cs typeface="DM Sans" pitchFamily="34" charset="-120"/>
              </a:rPr>
              <a:t> Robotics and IoT Research Lab </a:t>
            </a:r>
            <a:endParaRPr lang="en-US" sz="1700" dirty="0"/>
          </a:p>
        </p:txBody>
      </p:sp>
      <p:sp>
        <p:nvSpPr>
          <p:cNvPr id="9" name="Text 6"/>
          <p:cNvSpPr/>
          <p:nvPr/>
        </p:nvSpPr>
        <p:spPr>
          <a:xfrm>
            <a:off x="760690" y="7282577"/>
            <a:ext cx="13109019" cy="347782"/>
          </a:xfrm>
          <a:prstGeom prst="rect">
            <a:avLst/>
          </a:prstGeom>
          <a:noFill/>
          <a:ln/>
        </p:spPr>
        <p:txBody>
          <a:bodyPr wrap="none" lIns="0" tIns="0" rIns="0" bIns="0" rtlCol="0" anchor="t"/>
          <a:lstStyle/>
          <a:p>
            <a:pPr marL="0" indent="0" algn="l">
              <a:lnSpc>
                <a:spcPts val="2700"/>
              </a:lnSpc>
              <a:buNone/>
            </a:pPr>
            <a:r>
              <a:rPr lang="en-US" sz="1700" b="1" dirty="0">
                <a:solidFill>
                  <a:srgbClr val="454240"/>
                </a:solidFill>
                <a:latin typeface="DM Sans" pitchFamily="34" charset="0"/>
                <a:ea typeface="DM Sans" pitchFamily="34" charset="-122"/>
                <a:cs typeface="DM Sans" pitchFamily="34" charset="-120"/>
              </a:rPr>
              <a:t>Year:</a:t>
            </a:r>
            <a:r>
              <a:rPr lang="en-US" sz="1700" dirty="0">
                <a:solidFill>
                  <a:srgbClr val="454240"/>
                </a:solidFill>
                <a:latin typeface="DM Sans" pitchFamily="34" charset="0"/>
                <a:ea typeface="DM Sans" pitchFamily="34" charset="-122"/>
                <a:cs typeface="DM Sans" pitchFamily="34" charset="-120"/>
              </a:rPr>
              <a:t> 2024-2025</a:t>
            </a:r>
            <a:endParaRPr lang="en-US" sz="17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45976"/>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Problem Statement</a:t>
            </a:r>
            <a:endParaRPr lang="en-US" sz="4450" dirty="0"/>
          </a:p>
        </p:txBody>
      </p:sp>
      <p:sp>
        <p:nvSpPr>
          <p:cNvPr id="4" name="Text 1"/>
          <p:cNvSpPr/>
          <p:nvPr/>
        </p:nvSpPr>
        <p:spPr>
          <a:xfrm>
            <a:off x="6280190" y="409491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 Urban traffic congestion costs billions each year. Traditional signals lack adaptive control. Significant time is wasted at intersections. The need for intelligent traffic management is critical and ease of traffic communication.</a:t>
            </a:r>
          </a:p>
          <a:p>
            <a:pPr marL="0" indent="0" algn="l">
              <a:lnSpc>
                <a:spcPts val="2850"/>
              </a:lnSpc>
              <a:buNone/>
            </a:pP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45976"/>
            <a:ext cx="6555462"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Technical Architecture</a:t>
            </a:r>
            <a:endParaRPr lang="en-US" sz="4450" dirty="0"/>
          </a:p>
        </p:txBody>
      </p:sp>
      <p:sp>
        <p:nvSpPr>
          <p:cNvPr id="4" name="Text 1"/>
          <p:cNvSpPr/>
          <p:nvPr/>
        </p:nvSpPr>
        <p:spPr>
          <a:xfrm>
            <a:off x="6280190" y="409491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 ESP32 microcontroller serves as the CPU. IR sensors provide real-time vehicle detection. The system uses adaptive signal(IR Sensor) timing optimization. It’s a low-power embedded system design.</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1016812" y="2286000"/>
            <a:ext cx="7035641" cy="968527"/>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System Implementation</a:t>
            </a:r>
            <a:endParaRPr lang="en-US" sz="4450" dirty="0"/>
          </a:p>
        </p:txBody>
      </p:sp>
      <p:sp>
        <p:nvSpPr>
          <p:cNvPr id="3" name="Text 1"/>
          <p:cNvSpPr/>
          <p:nvPr/>
        </p:nvSpPr>
        <p:spPr>
          <a:xfrm>
            <a:off x="793790" y="363009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IR sensor array monitors intersections.</a:t>
            </a:r>
            <a:endParaRPr lang="en-US" sz="1750" dirty="0"/>
          </a:p>
        </p:txBody>
      </p:sp>
      <p:sp>
        <p:nvSpPr>
          <p:cNvPr id="4" name="Text 2"/>
          <p:cNvSpPr/>
          <p:nvPr/>
        </p:nvSpPr>
        <p:spPr>
          <a:xfrm>
            <a:off x="793790" y="407229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Machine learning predicts traffic flow.</a:t>
            </a:r>
            <a:endParaRPr lang="en-US" sz="1750" dirty="0"/>
          </a:p>
        </p:txBody>
      </p:sp>
      <p:sp>
        <p:nvSpPr>
          <p:cNvPr id="5" name="Text 3"/>
          <p:cNvSpPr/>
          <p:nvPr/>
        </p:nvSpPr>
        <p:spPr>
          <a:xfrm>
            <a:off x="793790" y="451449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Dynamic signal timing is adjusted.</a:t>
            </a:r>
            <a:endParaRPr lang="en-US" sz="1750" dirty="0"/>
          </a:p>
        </p:txBody>
      </p:sp>
      <p:sp>
        <p:nvSpPr>
          <p:cNvPr id="6" name="Text 4"/>
          <p:cNvSpPr/>
          <p:nvPr/>
        </p:nvSpPr>
        <p:spPr>
          <a:xfrm>
            <a:off x="793790" y="495669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IoT communication protocol used.</a:t>
            </a:r>
            <a:endParaRPr lang="en-US" sz="1750" dirty="0"/>
          </a:p>
        </p:txBody>
      </p:sp>
      <p:sp>
        <p:nvSpPr>
          <p:cNvPr id="7" name="Text 5"/>
          <p:cNvSpPr/>
          <p:nvPr/>
        </p:nvSpPr>
        <p:spPr>
          <a:xfrm>
            <a:off x="793790" y="539888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95% accuracy in traffic management.</a:t>
            </a:r>
            <a:endParaRPr lang="en-US" sz="175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Conclusion and Future Scope</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Potential for citywide traffic optimization. Reduce congestion by 40%. Scalable for smart city solutions. Next steps include large-scale pilot implementation ,we can aslo use camera approach with openCV we can execute with it.</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TotalTime>
  <Words>220</Words>
  <Application>Microsoft Office PowerPoint</Application>
  <PresentationFormat>Custom</PresentationFormat>
  <Paragraphs>27</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Libre Baskerville</vt:lpstr>
      <vt:lpstr>Arial</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Urval Kheni</cp:lastModifiedBy>
  <cp:revision>3</cp:revision>
  <dcterms:created xsi:type="dcterms:W3CDTF">2025-04-08T05:43:04Z</dcterms:created>
  <dcterms:modified xsi:type="dcterms:W3CDTF">2025-04-08T06:15:56Z</dcterms:modified>
</cp:coreProperties>
</file>